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63" r:id="rId5"/>
    <p:sldId id="266" r:id="rId6"/>
    <p:sldId id="267" r:id="rId7"/>
    <p:sldId id="259" r:id="rId8"/>
    <p:sldId id="264" r:id="rId9"/>
    <p:sldId id="269" r:id="rId10"/>
    <p:sldId id="260" r:id="rId11"/>
    <p:sldId id="268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0" autoAdjust="0"/>
    <p:restoredTop sz="94660"/>
  </p:normalViewPr>
  <p:slideViewPr>
    <p:cSldViewPr>
      <p:cViewPr>
        <p:scale>
          <a:sx n="76" d="100"/>
          <a:sy n="76" d="100"/>
        </p:scale>
        <p:origin x="-3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77;&#1088;&#1086;\Desktop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plotArea>
      <c:layout>
        <c:manualLayout>
          <c:layoutTarget val="inner"/>
          <c:xMode val="edge"/>
          <c:yMode val="edge"/>
          <c:x val="0.10618008023263117"/>
          <c:y val="6.9719338498886244E-2"/>
          <c:w val="0.78437631325987944"/>
          <c:h val="0.87544064352437412"/>
        </c:manualLayout>
      </c:layout>
      <c:scatterChart>
        <c:scatterStyle val="smoothMarker"/>
        <c:ser>
          <c:idx val="1"/>
          <c:order val="0"/>
          <c:marker>
            <c:symbol val="none"/>
          </c:marker>
          <c:xVal>
            <c:numRef>
              <c:f>Лист1!$A$3:$A$15</c:f>
              <c:numCache>
                <c:formatCode>General</c:formatCode>
                <c:ptCount val="13"/>
                <c:pt idx="0">
                  <c:v>-5</c:v>
                </c:pt>
                <c:pt idx="1">
                  <c:v>-4</c:v>
                </c:pt>
                <c:pt idx="2">
                  <c:v>-3</c:v>
                </c:pt>
                <c:pt idx="3">
                  <c:v>-2</c:v>
                </c:pt>
                <c:pt idx="4">
                  <c:v>-1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5</c:v>
                </c:pt>
                <c:pt idx="11">
                  <c:v>6</c:v>
                </c:pt>
                <c:pt idx="12">
                  <c:v>7</c:v>
                </c:pt>
              </c:numCache>
            </c:numRef>
          </c:xVal>
          <c:yVal>
            <c:numRef>
              <c:f>Лист1!$B$3:$B$15</c:f>
              <c:numCache>
                <c:formatCode>General</c:formatCode>
                <c:ptCount val="13"/>
                <c:pt idx="0">
                  <c:v>401.87757201646099</c:v>
                </c:pt>
                <c:pt idx="1">
                  <c:v>482.25308641975317</c:v>
                </c:pt>
                <c:pt idx="2">
                  <c:v>578.7037037037037</c:v>
                </c:pt>
                <c:pt idx="3">
                  <c:v>694.44444444444446</c:v>
                </c:pt>
                <c:pt idx="4">
                  <c:v>833.33333333333348</c:v>
                </c:pt>
                <c:pt idx="5">
                  <c:v>1000</c:v>
                </c:pt>
                <c:pt idx="6">
                  <c:v>1200</c:v>
                </c:pt>
                <c:pt idx="7">
                  <c:v>1440</c:v>
                </c:pt>
                <c:pt idx="8">
                  <c:v>1728</c:v>
                </c:pt>
                <c:pt idx="9">
                  <c:v>2073.6</c:v>
                </c:pt>
                <c:pt idx="10">
                  <c:v>2488.3200000000002</c:v>
                </c:pt>
                <c:pt idx="11">
                  <c:v>2985.9839999999999</c:v>
                </c:pt>
                <c:pt idx="12">
                  <c:v>3583.1807999999992</c:v>
                </c:pt>
              </c:numCache>
            </c:numRef>
          </c:yVal>
          <c:smooth val="1"/>
        </c:ser>
        <c:dLbls/>
        <c:axId val="36913152"/>
        <c:axId val="36916608"/>
      </c:scatterChart>
      <c:valAx>
        <c:axId val="36913152"/>
        <c:scaling>
          <c:orientation val="minMax"/>
        </c:scaling>
        <c:axPos val="b"/>
        <c:numFmt formatCode="General" sourceLinked="1"/>
        <c:tickLblPos val="nextTo"/>
        <c:crossAx val="36916608"/>
        <c:crosses val="autoZero"/>
        <c:crossBetween val="midCat"/>
      </c:valAx>
      <c:valAx>
        <c:axId val="36916608"/>
        <c:scaling>
          <c:orientation val="minMax"/>
        </c:scaling>
        <c:axPos val="l"/>
        <c:majorGridlines/>
        <c:numFmt formatCode="General" sourceLinked="1"/>
        <c:tickLblPos val="nextTo"/>
        <c:crossAx val="36913152"/>
        <c:crosses val="autoZero"/>
        <c:crossBetween val="midCat"/>
      </c:valAx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А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0.67000000000000015</c:v>
                </c:pt>
                <c:pt idx="5">
                  <c:v>0.67000000000000015</c:v>
                </c:pt>
                <c:pt idx="6">
                  <c:v>0.58000000000000007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В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</c:v>
                </c:pt>
              </c:strCache>
            </c:strRef>
          </c:cat>
          <c:val>
            <c:numRef>
              <c:f>Лист1!$C$2:$C$8</c:f>
              <c:numCache>
                <c:formatCode>0%</c:formatCode>
                <c:ptCount val="7"/>
                <c:pt idx="0">
                  <c:v>1</c:v>
                </c:pt>
                <c:pt idx="1">
                  <c:v>0.83000000000000007</c:v>
                </c:pt>
                <c:pt idx="2">
                  <c:v>0.92</c:v>
                </c:pt>
                <c:pt idx="3">
                  <c:v>0.75000000000000011</c:v>
                </c:pt>
                <c:pt idx="4">
                  <c:v>0.5</c:v>
                </c:pt>
                <c:pt idx="5">
                  <c:v>0.58000000000000007</c:v>
                </c:pt>
                <c:pt idx="6">
                  <c:v>0.42000000000000004</c:v>
                </c:pt>
              </c:numCache>
            </c:numRef>
          </c:val>
        </c:ser>
        <c:dLbls/>
        <c:axId val="72721920"/>
        <c:axId val="72723456"/>
      </c:barChart>
      <c:catAx>
        <c:axId val="72721920"/>
        <c:scaling>
          <c:orientation val="minMax"/>
        </c:scaling>
        <c:axPos val="b"/>
        <c:tickLblPos val="nextTo"/>
        <c:crossAx val="72723456"/>
        <c:crosses val="autoZero"/>
        <c:auto val="1"/>
        <c:lblAlgn val="ctr"/>
        <c:lblOffset val="100"/>
      </c:catAx>
      <c:valAx>
        <c:axId val="72723456"/>
        <c:scaling>
          <c:orientation val="minMax"/>
        </c:scaling>
        <c:axPos val="l"/>
        <c:majorGridlines/>
        <c:numFmt formatCode="0%" sourceLinked="1"/>
        <c:tickLblPos val="nextTo"/>
        <c:crossAx val="7272192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А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8</c:v>
                </c:pt>
                <c:pt idx="5">
                  <c:v>8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В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12</c:v>
                </c:pt>
                <c:pt idx="1">
                  <c:v>10</c:v>
                </c:pt>
                <c:pt idx="2">
                  <c:v>11</c:v>
                </c:pt>
                <c:pt idx="3">
                  <c:v>9</c:v>
                </c:pt>
                <c:pt idx="4">
                  <c:v>6</c:v>
                </c:pt>
                <c:pt idx="5">
                  <c:v>7</c:v>
                </c:pt>
                <c:pt idx="6">
                  <c:v>5</c:v>
                </c:pt>
              </c:numCache>
            </c:numRef>
          </c:val>
        </c:ser>
        <c:dLbls/>
        <c:marker val="1"/>
        <c:axId val="90915200"/>
        <c:axId val="90916736"/>
      </c:lineChart>
      <c:catAx>
        <c:axId val="90915200"/>
        <c:scaling>
          <c:orientation val="minMax"/>
        </c:scaling>
        <c:axPos val="b"/>
        <c:tickLblPos val="nextTo"/>
        <c:crossAx val="90916736"/>
        <c:crosses val="autoZero"/>
        <c:auto val="1"/>
        <c:lblAlgn val="ctr"/>
        <c:lblOffset val="100"/>
      </c:catAx>
      <c:valAx>
        <c:axId val="90916736"/>
        <c:scaling>
          <c:orientation val="minMax"/>
        </c:scaling>
        <c:axPos val="l"/>
        <c:majorGridlines/>
        <c:numFmt formatCode="General" sourceLinked="1"/>
        <c:tickLblPos val="nextTo"/>
        <c:crossAx val="9091520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А</c:v>
                </c:pt>
              </c:strCache>
            </c:strRef>
          </c:tx>
          <c:dLbls>
            <c:dLbl>
              <c:idx val="4"/>
              <c:layout>
                <c:manualLayout>
                  <c:x val="7.262212015164772E-2"/>
                  <c:y val="-0.13579274606130756"/>
                </c:manualLayout>
              </c:layout>
              <c:showPercent val="1"/>
            </c:dLbl>
            <c:dLbl>
              <c:idx val="5"/>
              <c:layout>
                <c:manualLayout>
                  <c:x val="9.4169400699912531E-2"/>
                  <c:y val="1.5285787153855201E-2"/>
                </c:manualLayout>
              </c:layout>
              <c:showPercent val="1"/>
            </c:dLbl>
            <c:dLbl>
              <c:idx val="6"/>
              <c:layout>
                <c:manualLayout>
                  <c:x val="4.7008238553514159E-2"/>
                  <c:y val="4.8202449270112413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A∙αm= B∙bm</c:v>
                </c:pt>
              </c:strCache>
            </c:strRef>
          </c:cat>
          <c:val>
            <c:numRef>
              <c:f>Лист1!$B$2:$B$8</c:f>
              <c:numCache>
                <c:formatCode>0%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0.67000000000000015</c:v>
                </c:pt>
                <c:pt idx="5">
                  <c:v>0.67000000000000015</c:v>
                </c:pt>
                <c:pt idx="6">
                  <c:v>0.58000000000000007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уровень В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простейшие уравнения</c:v>
                </c:pt>
                <c:pt idx="1">
                  <c:v>уравнивание оснований</c:v>
                </c:pt>
                <c:pt idx="2">
                  <c:v>разложение на множители</c:v>
                </c:pt>
                <c:pt idx="3">
                  <c:v>введение новой переменной</c:v>
                </c:pt>
                <c:pt idx="4">
                  <c:v>на монотонности функции</c:v>
                </c:pt>
                <c:pt idx="5">
                  <c:v>графический способ</c:v>
                </c:pt>
                <c:pt idx="6">
                  <c:v>A∙αm= B∙bm</c:v>
                </c:pt>
              </c:strCache>
            </c:strRef>
          </c:cat>
          <c:val>
            <c:numRef>
              <c:f>Лист1!$C$2:$C$8</c:f>
              <c:numCache>
                <c:formatCode>0%</c:formatCode>
                <c:ptCount val="7"/>
                <c:pt idx="0">
                  <c:v>1</c:v>
                </c:pt>
                <c:pt idx="1">
                  <c:v>0.83000000000000007</c:v>
                </c:pt>
                <c:pt idx="2">
                  <c:v>0.92</c:v>
                </c:pt>
                <c:pt idx="3">
                  <c:v>0.75000000000000011</c:v>
                </c:pt>
                <c:pt idx="4">
                  <c:v>0.5</c:v>
                </c:pt>
                <c:pt idx="5">
                  <c:v>0.58000000000000007</c:v>
                </c:pt>
                <c:pt idx="6">
                  <c:v>0.42000000000000004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6"/>
        <c:txPr>
          <a:bodyPr/>
          <a:lstStyle/>
          <a:p>
            <a:pPr>
              <a:defRPr baseline="0"/>
            </a:pPr>
            <a:endParaRPr lang="ru-RU"/>
          </a:p>
        </c:txPr>
      </c:legendEntry>
      <c:layout/>
    </c:legend>
    <c:plotVisOnly val="1"/>
    <c:dispBlanksAs val="zero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0.75439</cdr:x>
      <cdr:y>0.65672</cdr:y>
    </cdr:from>
    <cdr:to>
      <cdr:x>0.86833</cdr:x>
      <cdr:y>0.70339</cdr:y>
    </cdr:to>
    <cdr:sp macro="" textlink="">
      <cdr:nvSpPr>
        <cdr:cNvPr id="2" name="Надпись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92688" y="3168352"/>
          <a:ext cx="935355" cy="22517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rot="0" vert="horz" wrap="square" lIns="91440" tIns="45720" rIns="91440" bIns="45720" anchor="t" anchorCtr="0">
          <a:noAutofit/>
        </a:bodyPr>
        <a:lstStyle xmlns:a="http://schemas.openxmlformats.org/drawingml/2006/main"/>
        <a:p xmlns:a="http://schemas.openxmlformats.org/drawingml/2006/main">
          <a:r>
            <a:rPr lang="ru-RU" sz="1100" dirty="0" smtClean="0">
              <a:effectLst/>
              <a:latin typeface="+mn-lt"/>
              <a:ea typeface="+mn-ea"/>
              <a:cs typeface="+mn-cs"/>
            </a:rPr>
            <a:t>A∙α</a:t>
          </a:r>
          <a:r>
            <a:rPr lang="ru-RU" sz="1100" baseline="30000" dirty="0" smtClean="0">
              <a:effectLst/>
              <a:latin typeface="+mn-lt"/>
              <a:ea typeface="+mn-ea"/>
              <a:cs typeface="+mn-cs"/>
            </a:rPr>
            <a:t>m</a:t>
          </a:r>
          <a:r>
            <a:rPr lang="ru-RU" sz="1100" dirty="0" smtClean="0">
              <a:effectLst/>
              <a:latin typeface="+mn-lt"/>
              <a:ea typeface="+mn-ea"/>
              <a:cs typeface="+mn-cs"/>
            </a:rPr>
            <a:t>= </a:t>
          </a:r>
          <a:r>
            <a:rPr lang="ru-RU" sz="1100" dirty="0" err="1" smtClean="0">
              <a:effectLst/>
              <a:latin typeface="+mn-lt"/>
              <a:ea typeface="+mn-ea"/>
              <a:cs typeface="+mn-cs"/>
            </a:rPr>
            <a:t>B∙b</a:t>
          </a:r>
          <a:r>
            <a:rPr lang="ru-RU" sz="1100" baseline="30000" dirty="0" err="1" smtClean="0">
              <a:effectLst/>
              <a:latin typeface="+mn-lt"/>
              <a:ea typeface="+mn-ea"/>
              <a:cs typeface="+mn-cs"/>
            </a:rPr>
            <a:t>m</a:t>
          </a:r>
          <a:endParaRPr lang="ru-RU" sz="1100" dirty="0">
            <a:effectLst/>
            <a:latin typeface="+mn-lt"/>
            <a:ea typeface="+mn-ea"/>
            <a:cs typeface="+mn-cs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218FE47-1FAF-4B41-9414-113D99B6D1AA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C74708F-9A13-4CCD-AD4A-560C7EA10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good/start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microsoft.com/office/2007/relationships/hdphoto" Target="../media/hdphoto2.wdp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1028" y="292494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 </a:t>
            </a:r>
          </a:p>
          <a:p>
            <a:pPr algn="ctr"/>
            <a:r>
              <a:rPr lang="ru-RU" dirty="0"/>
              <a:t>Проектную работу выполнили ученики 10 А класса</a:t>
            </a:r>
          </a:p>
          <a:p>
            <a:pPr algn="ctr"/>
            <a:r>
              <a:rPr lang="ru-RU" dirty="0"/>
              <a:t>ГБОУ лицея №329 Невского района: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Илья </a:t>
            </a:r>
            <a:r>
              <a:rPr lang="ru-RU" dirty="0" err="1"/>
              <a:t>Шамов</a:t>
            </a:r>
            <a:r>
              <a:rPr lang="ru-RU" dirty="0"/>
              <a:t>, Оксана Мальцева и Иван Смирнов</a:t>
            </a:r>
          </a:p>
          <a:p>
            <a:pPr algn="ctr"/>
            <a:r>
              <a:rPr lang="ru-RU" dirty="0"/>
              <a:t>Под руководством научного руководителя, учителя по математике</a:t>
            </a:r>
            <a:r>
              <a:rPr lang="ru-RU" u="sng" dirty="0"/>
              <a:t/>
            </a:r>
            <a:br>
              <a:rPr lang="ru-RU" u="sng" dirty="0"/>
            </a:br>
            <a:r>
              <a:rPr lang="ru-RU" dirty="0" err="1" smtClean="0"/>
              <a:t>Налётовой</a:t>
            </a:r>
            <a:r>
              <a:rPr lang="ru-RU" dirty="0" smtClean="0"/>
              <a:t> </a:t>
            </a:r>
            <a:r>
              <a:rPr lang="ru-RU" dirty="0"/>
              <a:t>Светланой Владимировны</a:t>
            </a:r>
          </a:p>
          <a:p>
            <a:pPr algn="ctr"/>
            <a:r>
              <a:rPr lang="ru-RU" u="sng" dirty="0"/>
              <a:t> </a:t>
            </a:r>
            <a:br>
              <a:rPr lang="ru-RU" u="sng" dirty="0"/>
            </a:br>
            <a:r>
              <a:rPr lang="ru-RU" dirty="0"/>
              <a:t>2016-2017  год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093" y="548680"/>
            <a:ext cx="854112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</a:p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 по математике на тему:</a:t>
            </a:r>
          </a:p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«Показательная и логарифмическая функция 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деятельности 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человека»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school329.spb.ru/images/header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8000" l="306" r="15867">
                        <a14:foregroundMark x1="9082" y1="77333" x2="9082" y2="77333"/>
                        <a14:foregroundMark x1="8622" y1="76333" x2="8622" y2="92000"/>
                        <a14:foregroundMark x1="10153" y1="98000" x2="10153" y2="98000"/>
                        <a14:foregroundMark x1="2857" y1="21667" x2="2857" y2="21667"/>
                        <a14:foregroundMark x1="5765" y1="17667" x2="6684" y2="0"/>
                        <a14:foregroundMark x1="14235" y1="53333" x2="15918" y2="50333"/>
                        <a14:foregroundMark x1="3469" y1="49333" x2="306" y2="50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2879"/>
          <a:stretch/>
        </p:blipFill>
        <p:spPr bwMode="auto">
          <a:xfrm>
            <a:off x="7092280" y="5065653"/>
            <a:ext cx="1950818" cy="1744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279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6689" y="1124744"/>
            <a:ext cx="69369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Познакомиться с практической частью нашей исследовательской работе вы можете на нашем </a:t>
            </a:r>
            <a:r>
              <a:rPr lang="ru-RU" u="sng" dirty="0">
                <a:hlinkClick r:id="rId2" action="ppaction://hlinkfile"/>
              </a:rPr>
              <a:t>сайте</a:t>
            </a:r>
            <a:r>
              <a:rPr lang="ru-RU" dirty="0"/>
              <a:t>, там же вы сможете пройти тесты и проверить свои знания по темам «Показательные </a:t>
            </a:r>
            <a:r>
              <a:rPr lang="ru-RU" dirty="0" smtClean="0"/>
              <a:t>уравнения и неравенства» </a:t>
            </a:r>
            <a:r>
              <a:rPr lang="ru-RU" dirty="0"/>
              <a:t>и «Логарифмические </a:t>
            </a:r>
            <a:r>
              <a:rPr lang="ru-RU" dirty="0" smtClean="0"/>
              <a:t>уравнения и неравенства»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624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15210" y="692696"/>
            <a:ext cx="47211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исследований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482541706"/>
              </p:ext>
            </p:extLst>
          </p:nvPr>
        </p:nvGraphicFramePr>
        <p:xfrm>
          <a:off x="539552" y="1340768"/>
          <a:ext cx="81369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3706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15210" y="692696"/>
            <a:ext cx="47211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исследований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927412932"/>
              </p:ext>
            </p:extLst>
          </p:nvPr>
        </p:nvGraphicFramePr>
        <p:xfrm>
          <a:off x="467544" y="1412776"/>
          <a:ext cx="8208912" cy="4301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7868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15210" y="692696"/>
            <a:ext cx="47211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 исследований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1126911259"/>
              </p:ext>
            </p:extLst>
          </p:nvPr>
        </p:nvGraphicFramePr>
        <p:xfrm>
          <a:off x="467544" y="1412776"/>
          <a:ext cx="8208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948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9340" y="1772816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        </a:t>
            </a:r>
            <a:r>
              <a:rPr lang="ru-RU" dirty="0"/>
              <a:t>В нашем проекте мы ставим перед собой задачу сбора всех сведений касательно истории изучения показательной и логарифмической функции и касательно использования данных знаний в деятельности человека.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        </a:t>
            </a:r>
            <a:r>
              <a:rPr lang="ru-RU" dirty="0"/>
              <a:t>Второй целью для нас являет мониторинг успеваемости учеников нашего класса по темам показательная функция и показательные уравнения и логарифмическая функция и логарифмические уравнения. Для решения этой задачи мы подготовили четыре </a:t>
            </a:r>
            <a:r>
              <a:rPr lang="en-US" dirty="0"/>
              <a:t>ONLINE </a:t>
            </a:r>
            <a:r>
              <a:rPr lang="ru-RU" dirty="0"/>
              <a:t>теста по этим темам, в которых программа, написанная нами, сама </a:t>
            </a:r>
            <a:r>
              <a:rPr lang="ru-RU" dirty="0" smtClean="0"/>
              <a:t>выставляет оценки.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764704"/>
            <a:ext cx="7488832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Цели и задачи исследовательской работы.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887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Прямоугольник 1"/>
              <p:cNvSpPr/>
              <p:nvPr/>
            </p:nvSpPr>
            <p:spPr>
              <a:xfrm>
                <a:off x="467544" y="1556792"/>
                <a:ext cx="8064896" cy="946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b="1" dirty="0" smtClean="0"/>
                  <a:t>Показательная функция</a:t>
                </a:r>
                <a:r>
                  <a:rPr lang="ru-RU" dirty="0"/>
                  <a:t> -  это функция y(x)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ru-RU" dirty="0" smtClean="0"/>
                  <a:t>, </a:t>
                </a:r>
                <a:r>
                  <a:rPr lang="ru-RU" dirty="0"/>
                  <a:t>зависящая от показателя степени x, при некотором фиксированном значении основании степени a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556792"/>
                <a:ext cx="8064896" cy="94699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680" t="-3205" b="-6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 descr="https://ds03.infourok.ru/uploads/ex/061a/0005f989-4005df18/hello_html_5c56cfee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7644" y="2819044"/>
            <a:ext cx="6264696" cy="30979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75477" y="692665"/>
            <a:ext cx="46490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Показательная функция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267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644" y="537132"/>
            <a:ext cx="8136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997" b="97504" l="0" r="98682">
                        <a14:foregroundMark x1="18616" y1="77038" x2="18616" y2="770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53240"/>
            <a:ext cx="2051720" cy="203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деньг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956" y="1293101"/>
            <a:ext cx="2498352" cy="166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корабль современный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6503" y="4589369"/>
            <a:ext cx="3576693" cy="2013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бактерии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4468" y="4558638"/>
            <a:ext cx="3155169" cy="19719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ртинки по запросу чайник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3" y="1563272"/>
            <a:ext cx="1788931" cy="230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котики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6940" y="3068960"/>
            <a:ext cx="2981244" cy="1676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6644" y="745540"/>
            <a:ext cx="85667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показательной функции в жизни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85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9109" y="588209"/>
            <a:ext cx="705032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Показательная функция в экономике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233" y="403539"/>
            <a:ext cx="851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387624" y="1412776"/>
                <a:ext cx="9038808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600" dirty="0" smtClean="0"/>
                  <a:t>Рассмотрим задачу на рост вклада в банке:</a:t>
                </a:r>
              </a:p>
              <a:p>
                <a:endParaRPr lang="ru-RU" sz="1600" dirty="0" smtClean="0"/>
              </a:p>
              <a:p>
                <a:r>
                  <a:rPr lang="ru-RU" sz="1600" dirty="0" smtClean="0"/>
                  <a:t>Ежемесячно на банковский вклад размером в 1000 рублей начисляется 20% от общей суммы. Сколько рублей будет на счету вкладчика через 2, 4 и 6 месяцев?  </a:t>
                </a:r>
              </a:p>
              <a:p>
                <a:endParaRPr lang="ru-RU" sz="1600" dirty="0" smtClean="0"/>
              </a:p>
              <a:p>
                <a:r>
                  <a:rPr lang="ru-RU" sz="1600" dirty="0" smtClean="0"/>
                  <a:t>Итак,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ru-RU" sz="1600" dirty="0" smtClean="0"/>
                  <a:t>1000 рублей – изначальная сумма;</a:t>
                </a:r>
                <a:endParaRPr lang="ru-RU" sz="16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ru-RU" sz="1600" dirty="0" smtClean="0"/>
                  <a:t>120% (100%+20%) или 1,2 – число показывающее на то, какая сумма денег находится в банке после каждого месяца;</a:t>
                </a:r>
                <a:endParaRPr lang="ru-RU" sz="16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x </a:t>
                </a:r>
                <a:r>
                  <a:rPr lang="ru-RU" sz="1600" dirty="0" smtClean="0"/>
                  <a:t>– количество месяцев;</a:t>
                </a:r>
                <a:endParaRPr lang="en-US" sz="16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600" dirty="0" smtClean="0"/>
                  <a:t>y </a:t>
                </a:r>
                <a:r>
                  <a:rPr lang="ru-RU" sz="1600" dirty="0" smtClean="0"/>
                  <a:t>– количество денег на счету после истечения срока вклада.</a:t>
                </a:r>
              </a:p>
              <a:p>
                <a:r>
                  <a:rPr lang="ru-RU" sz="1600" dirty="0" smtClean="0"/>
                  <a:t>В итоге, получаем что</a:t>
                </a:r>
                <a:r>
                  <a:rPr lang="en-US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r>
                      <a:rPr lang="en-US" sz="1600" b="0" i="1" smtClean="0">
                        <a:latin typeface="Cambria Math"/>
                      </a:rPr>
                      <m:t>=1000×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e>
                      <m:sup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</a:p>
              <a:p>
                <a:endParaRPr lang="en-US" sz="1600" dirty="0"/>
              </a:p>
              <a:p>
                <a:r>
                  <a:rPr lang="ru-RU" sz="1600" dirty="0" smtClean="0"/>
                  <a:t>Через 2 месяца: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r>
                      <a:rPr lang="en-US" sz="1600" b="0" i="1" smtClean="0">
                        <a:latin typeface="Cambria Math"/>
                      </a:rPr>
                      <m:t>=1000×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e>
                      <m:sup>
                        <m:r>
                          <a:rPr lang="ru-RU" sz="16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  <a:r>
                  <a:rPr lang="ru-RU" sz="1600" dirty="0" smtClean="0"/>
                  <a:t>= 1440 (руб.)</a:t>
                </a:r>
              </a:p>
              <a:p>
                <a:endParaRPr lang="ru-RU" sz="1600" dirty="0" smtClean="0"/>
              </a:p>
              <a:p>
                <a:r>
                  <a:rPr lang="ru-RU" sz="1600" dirty="0" smtClean="0"/>
                  <a:t>Через 4 месяца: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r>
                      <a:rPr lang="en-US" sz="1600" b="0" i="1" smtClean="0">
                        <a:latin typeface="Cambria Math"/>
                      </a:rPr>
                      <m:t>=1000×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e>
                      <m:sup>
                        <m:r>
                          <a:rPr lang="ru-RU" sz="1600" b="0" i="1" smtClean="0"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  <a:r>
                  <a:rPr lang="ru-RU" sz="1600" dirty="0" smtClean="0"/>
                  <a:t>= 2073,6 (руб.)</a:t>
                </a:r>
              </a:p>
              <a:p>
                <a:endParaRPr lang="en-US" sz="1600" dirty="0" smtClean="0"/>
              </a:p>
              <a:p>
                <a:r>
                  <a:rPr lang="ru-RU" sz="1600" dirty="0" smtClean="0"/>
                  <a:t>Через 6 месяца: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𝑦</m:t>
                    </m:r>
                    <m:r>
                      <a:rPr lang="en-US" sz="1600" b="0" i="1" smtClean="0">
                        <a:latin typeface="Cambria Math"/>
                      </a:rPr>
                      <m:t>=1000×</m:t>
                    </m:r>
                    <m:sSup>
                      <m:sSupPr>
                        <m:ctrlPr>
                          <a:rPr lang="en-US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1,2</m:t>
                        </m:r>
                      </m:e>
                      <m:sup>
                        <m:r>
                          <a:rPr lang="ru-RU" sz="1600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  <a:r>
                  <a:rPr lang="ru-RU" sz="1600" dirty="0" smtClean="0"/>
                  <a:t>= 2985,9 (руб.)</a:t>
                </a: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624" y="1412776"/>
                <a:ext cx="9038808" cy="480131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405" t="-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66948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1684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Построим график данной функции</a:t>
            </a:r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07205474"/>
              </p:ext>
            </p:extLst>
          </p:nvPr>
        </p:nvGraphicFramePr>
        <p:xfrm>
          <a:off x="755576" y="1196752"/>
          <a:ext cx="7632848" cy="5021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419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project_LICEY_newDesign\good\formulas\logr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743"/>
          <a:stretch/>
        </p:blipFill>
        <p:spPr bwMode="auto">
          <a:xfrm>
            <a:off x="919871" y="2204864"/>
            <a:ext cx="7272808" cy="403970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775855" y="1412776"/>
                <a:ext cx="74168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Функция</a:t>
                </a:r>
                <a:r>
                  <a:rPr lang="ru-RU" dirty="0"/>
                  <a:t>, которую можно записать формулой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𝑙𝑜𝑔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x</a:t>
                </a:r>
                <a:r>
                  <a:rPr lang="ru-RU" dirty="0" smtClean="0"/>
                  <a:t>, </a:t>
                </a:r>
                <a:r>
                  <a:rPr lang="ru-RU" dirty="0"/>
                  <a:t>называется </a:t>
                </a:r>
                <a:r>
                  <a:rPr lang="ru-RU" b="1" dirty="0"/>
                  <a:t>логарифмической функцией</a:t>
                </a:r>
                <a:r>
                  <a:rPr lang="ru-RU" dirty="0"/>
                  <a:t>. Здесь 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&gt;0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/>
                  <a:t> - аргумент,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&gt;0,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≠1</m:t>
                    </m:r>
                  </m:oMath>
                </a14:m>
                <a:r>
                  <a:rPr lang="ru-RU" dirty="0"/>
                  <a:t> - основание логарифма. </a:t>
                </a: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55" y="1412776"/>
                <a:ext cx="7416824" cy="92333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57" t="-3311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1335746" y="584679"/>
            <a:ext cx="6441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11430"/>
                <a:gradFill>
                  <a:gsLst>
                    <a:gs pos="0">
                      <a:srgbClr val="71685A">
                        <a:tint val="70000"/>
                        <a:satMod val="245000"/>
                      </a:srgbClr>
                    </a:gs>
                    <a:gs pos="75000">
                      <a:srgbClr val="71685A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71685A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Логарифмическая функция</a:t>
            </a:r>
          </a:p>
        </p:txBody>
      </p:sp>
    </p:spTree>
    <p:extLst>
      <p:ext uri="{BB962C8B-B14F-4D97-AF65-F5344CB8AC3E}">
        <p14:creationId xmlns:p14="http://schemas.microsoft.com/office/powerpoint/2010/main" xmlns="" val="125469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вёзд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77083"/>
            <a:ext cx="4352484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шу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1606" y="1041632"/>
            <a:ext cx="38290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улит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39792"/>
            <a:ext cx="2694318" cy="3222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козёл горный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0028" y="3933056"/>
            <a:ext cx="3655692" cy="2441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7494" y="564578"/>
            <a:ext cx="81631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логарифмической функции в жизни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45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062" y="692696"/>
            <a:ext cx="825817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9918" y="5589240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Вермеер «Кружевница»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251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412</TotalTime>
  <Words>91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ws_TE</cp:lastModifiedBy>
  <cp:revision>17</cp:revision>
  <dcterms:created xsi:type="dcterms:W3CDTF">2017-02-20T17:38:48Z</dcterms:created>
  <dcterms:modified xsi:type="dcterms:W3CDTF">2017-03-03T09:59:32Z</dcterms:modified>
</cp:coreProperties>
</file>